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3" r:id="rId1"/>
  </p:sldMasterIdLst>
  <p:sldIdLst>
    <p:sldId id="264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656"/>
  </p:normalViewPr>
  <p:slideViewPr>
    <p:cSldViewPr snapToGrid="0">
      <p:cViewPr varScale="1">
        <p:scale>
          <a:sx n="84" d="100"/>
          <a:sy n="84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6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2/1/24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076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D7B23-0707-AFE1-BA59-FE5C2E81B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1033389"/>
            <a:ext cx="4826256" cy="4825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effectLst/>
              </a:rPr>
              <a:t>Customer Segmentation of Online Retail Customers</a:t>
            </a:r>
            <a:endParaRPr lang="en-US" sz="50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0E28A-C9CF-E18E-2861-04B88859C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Gillian Tatreau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Department of Data Science, Bellevue University 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DSC680: Applied Data Science 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</a:rPr>
              <a:t>Amirfarrokh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</a:rPr>
              <a:t>Iranitalab</a:t>
            </a:r>
            <a:endParaRPr lang="en-US" sz="2000" dirty="0">
              <a:solidFill>
                <a:schemeClr val="accent2">
                  <a:lumMod val="50000"/>
                </a:schemeClr>
              </a:solidFill>
              <a:effectLst/>
            </a:endParaRP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4 February 2024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901A4C37-CF57-D8D1-8076-34D51DDA8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0"/>
    </mc:Choice>
    <mc:Fallback>
      <p:transition spd="slow" advTm="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48FC-FF34-52AE-8DC6-F47D6CD7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A20-69D6-C143-1071-91F1A8E6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 segments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Primary assumption: all values for </a:t>
            </a:r>
            <a:r>
              <a:rPr lang="en-US" dirty="0" err="1"/>
              <a:t>UnitPrice</a:t>
            </a:r>
            <a:r>
              <a:rPr lang="en-US" dirty="0"/>
              <a:t> conveyed in one currency value for all transactions</a:t>
            </a:r>
          </a:p>
          <a:p>
            <a:r>
              <a:rPr lang="en-US" dirty="0"/>
              <a:t>Ethical Considerations</a:t>
            </a:r>
          </a:p>
          <a:p>
            <a:pPr lvl="1"/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Consumer privacy, transparency, and fairness</a:t>
            </a:r>
            <a:r>
              <a:rPr lang="en-US" sz="1800" dirty="0">
                <a:effectLst/>
              </a:rPr>
              <a:t> </a:t>
            </a:r>
            <a:endParaRPr lang="en-US" sz="1800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29FCE7A1-72D3-C0B2-54E4-2BDFCB941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32"/>
    </mc:Choice>
    <mc:Fallback>
      <p:transition spd="slow" advTm="10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DCAD-D7F2-9493-EB1C-F833A5E4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8412-CCFE-D937-C6EA-CEEF6BDB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effectLst/>
                <a:latin typeface="TimesNewRomanPS"/>
              </a:rPr>
              <a:t>RFM analysis for Customer Segmentation</a:t>
            </a:r>
            <a:r>
              <a:rPr lang="en-US" dirty="0">
                <a:effectLst/>
                <a:latin typeface="TimesNewRomanPSMT"/>
              </a:rPr>
              <a:t>. </a:t>
            </a:r>
            <a:r>
              <a:rPr lang="en-US" dirty="0" err="1">
                <a:effectLst/>
                <a:latin typeface="TimesNewRomanPSMT"/>
              </a:rPr>
              <a:t>CleverTap</a:t>
            </a:r>
            <a:r>
              <a:rPr lang="en-US" dirty="0">
                <a:effectLst/>
                <a:latin typeface="TimesNewRomanPSMT"/>
              </a:rPr>
              <a:t>. (2023, November 29). https://</a:t>
            </a:r>
            <a:r>
              <a:rPr lang="en-US" dirty="0" err="1">
                <a:effectLst/>
                <a:latin typeface="TimesNewRomanPSMT"/>
              </a:rPr>
              <a:t>clevertap.com</a:t>
            </a:r>
            <a:r>
              <a:rPr lang="en-US" dirty="0">
                <a:effectLst/>
                <a:latin typeface="TimesNewRomanPSMT"/>
              </a:rPr>
              <a:t>/blog/</a:t>
            </a:r>
            <a:r>
              <a:rPr lang="en-US" dirty="0" err="1">
                <a:effectLst/>
                <a:latin typeface="TimesNewRomanPSMT"/>
              </a:rPr>
              <a:t>rfm</a:t>
            </a:r>
            <a:r>
              <a:rPr lang="en-US" dirty="0">
                <a:effectLst/>
                <a:latin typeface="TimesNewRomanPSMT"/>
              </a:rPr>
              <a:t>-analysis/</a:t>
            </a:r>
            <a:br>
              <a:rPr lang="en-US" dirty="0">
                <a:effectLst/>
                <a:latin typeface="TimesNewRomanPSMT"/>
              </a:rPr>
            </a:br>
            <a:endParaRPr lang="en-US" dirty="0">
              <a:effectLst/>
              <a:latin typeface="TimesNewRomanPSMT"/>
            </a:endParaRPr>
          </a:p>
          <a:p>
            <a:pPr marL="0" indent="0">
              <a:buNone/>
            </a:pPr>
            <a:r>
              <a:rPr lang="en-US" dirty="0" err="1">
                <a:effectLst/>
                <a:latin typeface="TimesNewRomanPSMT"/>
              </a:rPr>
              <a:t>Szafraniec</a:t>
            </a:r>
            <a:r>
              <a:rPr lang="en-US" dirty="0">
                <a:effectLst/>
                <a:latin typeface="TimesNewRomanPSMT"/>
              </a:rPr>
              <a:t>, M. (2017, June 22). </a:t>
            </a:r>
            <a:r>
              <a:rPr lang="en-US" i="1" dirty="0">
                <a:effectLst/>
                <a:latin typeface="TimesNewRomanPS"/>
              </a:rPr>
              <a:t>Online retail invoices dataset</a:t>
            </a:r>
            <a:r>
              <a:rPr lang="en-US" dirty="0">
                <a:effectLst/>
                <a:latin typeface="TimesNewRomanPSMT"/>
              </a:rPr>
              <a:t>. </a:t>
            </a:r>
            <a:r>
              <a:rPr lang="en-US" dirty="0" err="1">
                <a:effectLst/>
                <a:latin typeface="TimesNewRomanPSMT"/>
              </a:rPr>
              <a:t>data.world</a:t>
            </a:r>
            <a:r>
              <a:rPr lang="en-US" dirty="0">
                <a:effectLst/>
                <a:latin typeface="TimesNewRomanPSMT"/>
              </a:rPr>
              <a:t>. https://</a:t>
            </a:r>
            <a:r>
              <a:rPr lang="en-US" dirty="0" err="1">
                <a:effectLst/>
                <a:latin typeface="TimesNewRomanPSMT"/>
              </a:rPr>
              <a:t>data.world</a:t>
            </a:r>
            <a:r>
              <a:rPr lang="en-US" dirty="0">
                <a:effectLst/>
                <a:latin typeface="TimesNewRomanPSMT"/>
              </a:rPr>
              <a:t>/</a:t>
            </a:r>
            <a:r>
              <a:rPr lang="en-US" dirty="0" err="1">
                <a:effectLst/>
                <a:latin typeface="TimesNewRomanPSMT"/>
              </a:rPr>
              <a:t>mszafraniec</a:t>
            </a:r>
            <a:r>
              <a:rPr lang="en-US" dirty="0">
                <a:effectLst/>
                <a:latin typeface="TimesNewRomanPSMT"/>
              </a:rPr>
              <a:t>/online-retail-invoices-dataset </a:t>
            </a:r>
            <a:endParaRPr lang="en-US" dirty="0"/>
          </a:p>
          <a:p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C7F1DFD8-AA36-DAF6-F8FC-7953175E2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"/>
    </mc:Choice>
    <mc:Fallback>
      <p:transition spd="slow" advTm="1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BE0-BCC1-E4D6-16E0-E372381F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619D-9952-6E51-C936-3B76CF89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increase profit, must understand customer base</a:t>
            </a:r>
          </a:p>
          <a:p>
            <a:r>
              <a:rPr lang="en-US" dirty="0"/>
              <a:t>Customer segmentation divides customers by shared characteristics</a:t>
            </a:r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62C50707-1D2B-D5BE-01AE-438D8C880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0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48"/>
    </mc:Choice>
    <mc:Fallback>
      <p:transition spd="slow" advTm="3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9147-5584-CA51-5051-A0DCCB1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3FA4-88DD-EEA8-A087-55ADBAD7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found on Kaggle</a:t>
            </a:r>
          </a:p>
          <a:p>
            <a:r>
              <a:rPr lang="en-US" dirty="0"/>
              <a:t>Data preparation:</a:t>
            </a:r>
          </a:p>
          <a:p>
            <a:pPr lvl="1"/>
            <a:r>
              <a:rPr lang="en-US" dirty="0"/>
              <a:t>Convert </a:t>
            </a:r>
            <a:r>
              <a:rPr lang="en-US" dirty="0" err="1"/>
              <a:t>InvoiceDate</a:t>
            </a:r>
            <a:r>
              <a:rPr lang="en-US" dirty="0"/>
              <a:t> to datetime</a:t>
            </a:r>
          </a:p>
          <a:p>
            <a:pPr lvl="1"/>
            <a:r>
              <a:rPr lang="en-US" dirty="0"/>
              <a:t>Remove NA values</a:t>
            </a:r>
          </a:p>
          <a:p>
            <a:pPr lvl="1"/>
            <a:r>
              <a:rPr lang="en-US" dirty="0"/>
              <a:t>Outlier assessment via boxplots and outlier removal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E19EFB5-4AC5-BE65-14C1-75028093D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7"/>
    </mc:Choice>
    <mc:Fallback>
      <p:transition spd="slow" advTm="24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A076-B503-7702-1FBB-E922B8FE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43CF-E2DF-7126-080C-89E59251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Word clouds</a:t>
            </a:r>
          </a:p>
        </p:txBody>
      </p:sp>
      <p:pic>
        <p:nvPicPr>
          <p:cNvPr id="42" name="Audio 41">
            <a:extLst>
              <a:ext uri="{FF2B5EF4-FFF2-40B4-BE49-F238E27FC236}">
                <a16:creationId xmlns:a16="http://schemas.microsoft.com/office/drawing/2014/main" id="{EC15CB9E-F4AD-42C5-0042-BFA4B2103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0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3"/>
    </mc:Choice>
    <mc:Fallback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F7AD-4C48-CCD4-7F56-73D41266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4BB0-C63E-FBC2-D7A9-E4C1FAE2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</a:rPr>
              <a:t>4,329 unique customers</a:t>
            </a:r>
          </a:p>
          <a:p>
            <a:r>
              <a:rPr lang="en-US" dirty="0"/>
              <a:t>A</a:t>
            </a:r>
            <a:r>
              <a:rPr lang="en-US" sz="1800" dirty="0">
                <a:effectLst/>
              </a:rPr>
              <a:t>verage of 92 transactions per customer</a:t>
            </a:r>
          </a:p>
          <a:p>
            <a:r>
              <a:rPr lang="en-US" sz="1800" dirty="0">
                <a:effectLst/>
              </a:rPr>
              <a:t>37 unique entries for the Country variable</a:t>
            </a:r>
          </a:p>
          <a:p>
            <a:r>
              <a:rPr lang="en-US" sz="1800" dirty="0">
                <a:effectLst/>
              </a:rPr>
              <a:t>United Kingdom has largest number of transactions and number of unique customers</a:t>
            </a:r>
          </a:p>
          <a:p>
            <a:r>
              <a:rPr lang="en-US" sz="1800" dirty="0">
                <a:effectLst/>
              </a:rPr>
              <a:t>8 countries that have higher average transactions per customer than the overall average- France, Germany, Netherlands, Australia, Norway, EIRE, Iceland, and Singapore. </a:t>
            </a:r>
          </a:p>
          <a:p>
            <a:r>
              <a:rPr lang="en-US" sz="1800" dirty="0">
                <a:effectLst/>
              </a:rPr>
              <a:t>Singapore possibility of growing market</a:t>
            </a:r>
            <a:endParaRPr lang="en-US" dirty="0"/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3755815B-F468-8503-9061-B30338752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2"/>
    </mc:Choice>
    <mc:Fallback>
      <p:transition spd="slow" advTm="5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4555A57-E22E-87C6-C5C6-FFBCBBFD4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934" y="1591272"/>
            <a:ext cx="7863839" cy="39319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AC664-3321-6A18-936A-AAA8781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Transaction Segmentation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9564C590-19F0-0202-0349-04FFF1627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8"/>
    </mc:Choice>
    <mc:Fallback>
      <p:transition spd="slow" advTm="2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869C6-0D05-B543-8095-DC12C4FE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Customer segmentation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E27B2-74BE-0030-E266-64B1ECEB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Recency, frequency, monetary value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0- Occasional Browsers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1- Regulars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2- New Customers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3- Big Spenders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8A4BF1D9-AA0F-AC0D-61CC-FBBB00B9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31" y="614407"/>
            <a:ext cx="6949440" cy="3474720"/>
          </a:xfrm>
          <a:prstGeom prst="rect">
            <a:avLst/>
          </a:prstGeom>
        </p:spPr>
      </p:pic>
      <p:pic>
        <p:nvPicPr>
          <p:cNvPr id="31" name="Audio 30">
            <a:extLst>
              <a:ext uri="{FF2B5EF4-FFF2-40B4-BE49-F238E27FC236}">
                <a16:creationId xmlns:a16="http://schemas.microsoft.com/office/drawing/2014/main" id="{B4D2680A-B913-7399-DCFA-2CE541AA2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36" name="Picture 3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1E8AE79-5D17-EDD2-9745-D6DA1870C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854" y="4231893"/>
            <a:ext cx="2804160" cy="2103120"/>
          </a:xfrm>
          <a:prstGeom prst="rect">
            <a:avLst/>
          </a:prstGeom>
        </p:spPr>
      </p:pic>
      <p:pic>
        <p:nvPicPr>
          <p:cNvPr id="38" name="Picture 3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743EE47-8420-3D7F-4C13-6270D7380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466" y="4231893"/>
            <a:ext cx="2804160" cy="2103120"/>
          </a:xfrm>
          <a:prstGeom prst="rect">
            <a:avLst/>
          </a:prstGeom>
        </p:spPr>
      </p:pic>
      <p:pic>
        <p:nvPicPr>
          <p:cNvPr id="40" name="Picture 39" descr="A graph with a red rectangle and blue squares&#10;&#10;Description automatically generated">
            <a:extLst>
              <a:ext uri="{FF2B5EF4-FFF2-40B4-BE49-F238E27FC236}">
                <a16:creationId xmlns:a16="http://schemas.microsoft.com/office/drawing/2014/main" id="{238D5845-C40E-EBE2-4BCE-967BE5F06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840" y="423545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0756"/>
    </mc:Choice>
    <mc:Fallback>
      <p:transition spd="slow" advTm="60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words&#10;&#10;Description automatically generated">
            <a:extLst>
              <a:ext uri="{FF2B5EF4-FFF2-40B4-BE49-F238E27FC236}">
                <a16:creationId xmlns:a16="http://schemas.microsoft.com/office/drawing/2014/main" id="{61D2FB34-F2E0-29F9-5F65-C7B0ABD6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926" y="776287"/>
            <a:ext cx="7924800" cy="5943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C06FD-4815-F9D9-7CFE-E2FF17C0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Common Words in Product Descriptions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148C4806-805D-5EBF-95DF-0E63BC87A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31"/>
    </mc:Choice>
    <mc:Fallback>
      <p:transition spd="slow" advTm="3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B2C1-4276-626A-58AD-E8B524F2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Recommendations/Future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B46A-1F40-BA5E-FC25-159FAB28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word frequency analysis, via word clouds, used as guide for future recommender systems</a:t>
            </a:r>
          </a:p>
          <a:p>
            <a:r>
              <a:rPr lang="en-US" dirty="0"/>
              <a:t>Special offers and communications tailored to each cluster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A94E4BA-8E1E-C1D0-9DA1-E1A718584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4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66"/>
    </mc:Choice>
    <mc:Fallback>
      <p:transition spd="slow" advTm="66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140</TotalTime>
  <Words>275</Words>
  <Application>Microsoft Macintosh PowerPoint</Application>
  <PresentationFormat>Widescreen</PresentationFormat>
  <Paragraphs>45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TimesNewRomanPS</vt:lpstr>
      <vt:lpstr>TimesNewRomanPSMT</vt:lpstr>
      <vt:lpstr>Wingdings 2</vt:lpstr>
      <vt:lpstr>Dividend</vt:lpstr>
      <vt:lpstr>Customer Segmentation of Online Retail Customers</vt:lpstr>
      <vt:lpstr>Business Problem</vt:lpstr>
      <vt:lpstr>Data Explanation</vt:lpstr>
      <vt:lpstr>Methods</vt:lpstr>
      <vt:lpstr>Analysis</vt:lpstr>
      <vt:lpstr>Transaction Segmentation</vt:lpstr>
      <vt:lpstr>Customer segmentation</vt:lpstr>
      <vt:lpstr>Common Words in Product Descriptions</vt:lpstr>
      <vt:lpstr>Recommendations/Future Uses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GTatreau</dc:creator>
  <cp:lastModifiedBy>GTatreau</cp:lastModifiedBy>
  <cp:revision>8</cp:revision>
  <dcterms:created xsi:type="dcterms:W3CDTF">2024-01-30T23:49:11Z</dcterms:created>
  <dcterms:modified xsi:type="dcterms:W3CDTF">2024-02-02T01:39:10Z</dcterms:modified>
</cp:coreProperties>
</file>